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B4B4D-6A4E-4E53-83D5-1D577DA3FEA2}" type="datetimeFigureOut">
              <a:rPr lang="en-AU" smtClean="0"/>
              <a:t>27/09/2020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DFE3-3440-4DB0-A416-0D9079A56F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4862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B4B4D-6A4E-4E53-83D5-1D577DA3FEA2}" type="datetimeFigureOut">
              <a:rPr lang="en-AU" smtClean="0"/>
              <a:t>27/09/2020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DFE3-3440-4DB0-A416-0D9079A56F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7089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B4B4D-6A4E-4E53-83D5-1D577DA3FEA2}" type="datetimeFigureOut">
              <a:rPr lang="en-AU" smtClean="0"/>
              <a:t>27/09/2020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DFE3-3440-4DB0-A416-0D9079A56F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622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B4B4D-6A4E-4E53-83D5-1D577DA3FEA2}" type="datetimeFigureOut">
              <a:rPr lang="en-AU" smtClean="0"/>
              <a:t>27/09/2020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DFE3-3440-4DB0-A416-0D9079A56F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2004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B4B4D-6A4E-4E53-83D5-1D577DA3FEA2}" type="datetimeFigureOut">
              <a:rPr lang="en-AU" smtClean="0"/>
              <a:t>27/09/2020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DFE3-3440-4DB0-A416-0D9079A56F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0299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B4B4D-6A4E-4E53-83D5-1D577DA3FEA2}" type="datetimeFigureOut">
              <a:rPr lang="en-AU" smtClean="0"/>
              <a:t>27/09/2020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DFE3-3440-4DB0-A416-0D9079A56F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7669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B4B4D-6A4E-4E53-83D5-1D577DA3FEA2}" type="datetimeFigureOut">
              <a:rPr lang="en-AU" smtClean="0"/>
              <a:t>27/09/2020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DFE3-3440-4DB0-A416-0D9079A56F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2381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B4B4D-6A4E-4E53-83D5-1D577DA3FEA2}" type="datetimeFigureOut">
              <a:rPr lang="en-AU" smtClean="0"/>
              <a:t>27/09/2020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DFE3-3440-4DB0-A416-0D9079A56F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6626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B4B4D-6A4E-4E53-83D5-1D577DA3FEA2}" type="datetimeFigureOut">
              <a:rPr lang="en-AU" smtClean="0"/>
              <a:t>27/09/2020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DFE3-3440-4DB0-A416-0D9079A56F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8608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B4B4D-6A4E-4E53-83D5-1D577DA3FEA2}" type="datetimeFigureOut">
              <a:rPr lang="en-AU" smtClean="0"/>
              <a:t>27/09/2020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DFE3-3440-4DB0-A416-0D9079A56F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5665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B4B4D-6A4E-4E53-83D5-1D577DA3FEA2}" type="datetimeFigureOut">
              <a:rPr lang="en-AU" smtClean="0"/>
              <a:t>27/09/2020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7DFE3-3440-4DB0-A416-0D9079A56F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4245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B4B4D-6A4E-4E53-83D5-1D577DA3FEA2}" type="datetimeFigureOut">
              <a:rPr lang="en-AU" smtClean="0"/>
              <a:t>27/09/2020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87DFE3-3440-4DB0-A416-0D9079A56F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1065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0J4HpjwKwsg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LR09dkLth-s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8tIkE5CQagA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Qd6FT-IBRp0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Acid Reactions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9882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J4HpjwKwsg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20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2600" y="834936"/>
            <a:ext cx="11328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Acid-metal reactions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occur when </a:t>
            </a:r>
            <a:r>
              <a:rPr lang="en-AU" b="1" i="0" dirty="0" smtClean="0">
                <a:solidFill>
                  <a:srgbClr val="E04E50"/>
                </a:solidFill>
                <a:effectLst/>
                <a:latin typeface="Arial" panose="020B0604020202020204" pitchFamily="34" charset="0"/>
              </a:rPr>
              <a:t>acids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react with </a:t>
            </a:r>
            <a:r>
              <a:rPr lang="en-AU" b="1" i="0" dirty="0" smtClean="0">
                <a:solidFill>
                  <a:srgbClr val="0066CC"/>
                </a:solidFill>
                <a:effectLst/>
                <a:latin typeface="Arial" panose="020B0604020202020204" pitchFamily="34" charset="0"/>
              </a:rPr>
              <a:t>metal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form a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salt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hydrogen gas.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1" i="0" dirty="0" smtClean="0">
                <a:solidFill>
                  <a:srgbClr val="E04E50"/>
                </a:solidFill>
                <a:effectLst/>
                <a:latin typeface="Arial" panose="020B0604020202020204" pitchFamily="34" charset="0"/>
              </a:rPr>
              <a:t>acid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KaTeX_Main"/>
              </a:rPr>
              <a:t>+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b="1" i="0" dirty="0" smtClean="0">
                <a:solidFill>
                  <a:srgbClr val="0066CC"/>
                </a:solidFill>
                <a:effectLst/>
                <a:latin typeface="Arial" panose="020B0604020202020204" pitchFamily="34" charset="0"/>
              </a:rPr>
              <a:t>metal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KaTeX_Main"/>
              </a:rPr>
              <a:t>→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salt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KaTeX_Main"/>
              </a:rPr>
              <a:t>+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hydrogen gas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6" name="Picture 2" descr="https://www.educationperfect.com/media/content/Science/1447195902.180091g/1447195906392-2185427659516981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050" y="2763837"/>
            <a:ext cx="2857500" cy="380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628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63600" y="875437"/>
            <a:ext cx="105537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Acid rain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will react with metals, such as roofs, fences and vehicles, and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cause considerable damage.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Massive amounts of our infrastructure are made of metal, so it is vital that we try to reduce the pollution that causes acid rain!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0" name="Picture 2" descr="https://www.educationperfect.com/media/content/Science/1425348118.62661g/1425348117311-1106558576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450" y="2870200"/>
            <a:ext cx="6096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516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R09dkLth-s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432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89000" y="342037"/>
            <a:ext cx="10668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Word equations may seem daunting but they need to be completed to understand acid reactions.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You just need to write the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reactants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use an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arrow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(to show the direction of the reaction), and then write the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products.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194" name="Picture 2" descr="https://www.educationperfect.com/media/content/Science/1450301369.186121g/1450301370079-346713025951323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2586037"/>
            <a:ext cx="8454465" cy="281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930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7142" y="1161534"/>
            <a:ext cx="98157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There are 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KaTeX_Main"/>
              </a:rPr>
              <a:t>3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basic reactions that should be memorised.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75" y="1787524"/>
            <a:ext cx="8438450" cy="21367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43000" y="4180957"/>
            <a:ext cx="10071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AU" b="1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carbonate </a:t>
            </a:r>
            <a:r>
              <a:rPr lang="en-AU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can be a </a:t>
            </a:r>
            <a:r>
              <a:rPr lang="en-AU" b="1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hydrogen carbonate </a:t>
            </a:r>
            <a:r>
              <a:rPr lang="en-AU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or a </a:t>
            </a:r>
            <a:r>
              <a:rPr lang="en-AU" b="1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metal carbonate</a:t>
            </a:r>
            <a:r>
              <a:rPr lang="en-AU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- they undergo the same basic reaction.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AU" dirty="0" smtClean="0"/>
              <a:t/>
            </a:r>
            <a:br>
              <a:rPr lang="en-AU" dirty="0" smtClean="0"/>
            </a:br>
            <a:endParaRPr lang="en-AU" dirty="0"/>
          </a:p>
        </p:txBody>
      </p:sp>
      <p:pic>
        <p:nvPicPr>
          <p:cNvPr id="9219" name="Picture 3" descr="https://www.educationperfect.com/media/content/Science/1449204086.175171g/1449204100876-828007427910544-optimis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050" y="5215489"/>
            <a:ext cx="19050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77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755900" y="7321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AU" b="1" i="0" dirty="0" smtClean="0">
                <a:solidFill>
                  <a:srgbClr val="E04E50"/>
                </a:solidFill>
                <a:effectLst/>
                <a:latin typeface="Arial" panose="020B0604020202020204" pitchFamily="34" charset="0"/>
              </a:rPr>
              <a:t>Acids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produce specific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salts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e.g.</a:t>
            </a:r>
          </a:p>
          <a:p>
            <a:r>
              <a:rPr lang="en-AU" dirty="0" smtClean="0"/>
              <a:t/>
            </a:r>
            <a:br>
              <a:rPr lang="en-AU" dirty="0" smtClean="0"/>
            </a:br>
            <a:endParaRPr lang="en-AU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920542"/>
              </p:ext>
            </p:extLst>
          </p:nvPr>
        </p:nvGraphicFramePr>
        <p:xfrm>
          <a:off x="3225800" y="1868964"/>
          <a:ext cx="10515600" cy="116586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14725614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b="1">
                          <a:solidFill>
                            <a:srgbClr val="E04E50"/>
                          </a:solidFill>
                          <a:effectLst/>
                        </a:rPr>
                        <a:t>Hydrochloric acid</a:t>
                      </a:r>
                      <a:r>
                        <a:rPr lang="en-AU">
                          <a:effectLst/>
                        </a:rPr>
                        <a:t> produces a </a:t>
                      </a:r>
                      <a:r>
                        <a:rPr lang="en-AU" b="1">
                          <a:effectLst/>
                        </a:rPr>
                        <a:t>chloride salt.</a:t>
                      </a:r>
                      <a:endParaRPr lang="en-AU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4691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b="1">
                          <a:solidFill>
                            <a:srgbClr val="E04E50"/>
                          </a:solidFill>
                          <a:effectLst/>
                        </a:rPr>
                        <a:t>Sulfuric acid</a:t>
                      </a:r>
                      <a:r>
                        <a:rPr lang="en-AU" b="1">
                          <a:effectLst/>
                        </a:rPr>
                        <a:t> produces a sulfate salt.</a:t>
                      </a:r>
                      <a:endParaRPr lang="en-AU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8026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b="1" dirty="0">
                          <a:solidFill>
                            <a:srgbClr val="E04E50"/>
                          </a:solidFill>
                          <a:effectLst/>
                        </a:rPr>
                        <a:t>Nitric acid</a:t>
                      </a:r>
                      <a:r>
                        <a:rPr lang="en-AU" b="1" dirty="0">
                          <a:effectLst/>
                        </a:rPr>
                        <a:t> produces a nitrate salt.</a:t>
                      </a:r>
                      <a:endParaRPr lang="en-AU" dirty="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02924"/>
                  </a:ext>
                </a:extLst>
              </a:tr>
            </a:tbl>
          </a:graphicData>
        </a:graphic>
      </p:graphicFrame>
      <p:pic>
        <p:nvPicPr>
          <p:cNvPr id="10243" name="Picture 3" descr="https://www.educationperfect.com/media/content/Science/1447122339.894811g/1447122338091-1409393460637402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162" y="3606800"/>
            <a:ext cx="3419475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82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775118"/>
              </p:ext>
            </p:extLst>
          </p:nvPr>
        </p:nvGraphicFramePr>
        <p:xfrm>
          <a:off x="4279900" y="2161064"/>
          <a:ext cx="10515600" cy="116586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1643080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b="1">
                          <a:solidFill>
                            <a:srgbClr val="FB6611"/>
                          </a:solidFill>
                          <a:effectLst/>
                        </a:rPr>
                        <a:t>Magnesium metal</a:t>
                      </a:r>
                      <a:r>
                        <a:rPr lang="en-AU" b="1">
                          <a:effectLst/>
                        </a:rPr>
                        <a:t> produces a magnesium salt.</a:t>
                      </a:r>
                      <a:endParaRPr lang="en-AU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0011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b="1">
                          <a:solidFill>
                            <a:srgbClr val="00A6D5"/>
                          </a:solidFill>
                          <a:effectLst/>
                        </a:rPr>
                        <a:t>Calcium carbonate</a:t>
                      </a:r>
                      <a:r>
                        <a:rPr lang="en-AU" b="1">
                          <a:effectLst/>
                        </a:rPr>
                        <a:t> produces a calcium salt.</a:t>
                      </a:r>
                      <a:endParaRPr lang="en-AU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468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b="1" dirty="0">
                          <a:solidFill>
                            <a:srgbClr val="0066CC"/>
                          </a:solidFill>
                          <a:effectLst/>
                        </a:rPr>
                        <a:t>Sodium hydroxide</a:t>
                      </a:r>
                      <a:r>
                        <a:rPr lang="en-AU" dirty="0">
                          <a:solidFill>
                            <a:srgbClr val="0066CC"/>
                          </a:solidFill>
                          <a:effectLst/>
                        </a:rPr>
                        <a:t> produces a </a:t>
                      </a:r>
                      <a:r>
                        <a:rPr lang="en-AU" b="1" dirty="0">
                          <a:solidFill>
                            <a:srgbClr val="0066CC"/>
                          </a:solidFill>
                          <a:effectLst/>
                        </a:rPr>
                        <a:t>sodium salt.</a:t>
                      </a:r>
                      <a:endParaRPr lang="en-AU" dirty="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2150540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69900" y="12715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rgbClr val="FB66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Metals,</a:t>
            </a: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rgbClr val="00A6D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carbonates</a:t>
            </a:r>
            <a:r>
              <a:rPr kumimoji="0" lang="en-US" altLang="en-US" sz="15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and </a:t>
            </a: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rgbClr val="00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bases</a:t>
            </a:r>
            <a:r>
              <a:rPr kumimoji="0" lang="en-US" altLang="en-US" sz="15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keep the same name e.g.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267" name="Picture 3" descr="https://www.educationperfect.com/media/content/Science/1447122339.894811g/1447122338091-1409393460637402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800" y="3327400"/>
            <a:ext cx="4819336" cy="353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0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36600" y="800438"/>
            <a:ext cx="10795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Let's try writing our own </a:t>
            </a:r>
            <a:r>
              <a:rPr lang="en-AU" b="1" i="0" dirty="0" smtClean="0">
                <a:solidFill>
                  <a:srgbClr val="228B22"/>
                </a:solidFill>
                <a:effectLst/>
                <a:latin typeface="Arial" panose="020B0604020202020204" pitchFamily="34" charset="0"/>
              </a:rPr>
              <a:t>word equation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for this reaction: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Hydrochloric acid and sodium carbonate are combined in a beaker.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Firstly, just write the reactants which are given in the question: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07181" y="3028434"/>
            <a:ext cx="4653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hydrochloric acid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KaTeX_Main"/>
              </a:rPr>
              <a:t>+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sodium carbonate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KaTeX_Main"/>
              </a:rPr>
              <a:t>→</a:t>
            </a:r>
            <a:endParaRPr lang="en-AU" dirty="0"/>
          </a:p>
        </p:txBody>
      </p:sp>
      <p:pic>
        <p:nvPicPr>
          <p:cNvPr id="12290" name="Picture 2" descr="https://www.educationperfect.com/media/content/Science/1453449286.663571g/1453449289697-3903000572667976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181" y="3738563"/>
            <a:ext cx="380047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277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2600" y="801638"/>
            <a:ext cx="11150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Secondly, work out what salt will form; from hydro</a:t>
            </a:r>
            <a:r>
              <a:rPr lang="en-AU" b="1" i="0" u="sng" dirty="0" smtClean="0">
                <a:solidFill>
                  <a:srgbClr val="E04E50"/>
                </a:solidFill>
                <a:effectLst/>
                <a:latin typeface="Arial" panose="020B0604020202020204" pitchFamily="34" charset="0"/>
              </a:rPr>
              <a:t>chloric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acid and </a:t>
            </a:r>
            <a:r>
              <a:rPr lang="en-AU" b="1" i="0" u="sng" dirty="0" smtClean="0">
                <a:solidFill>
                  <a:srgbClr val="0066CC"/>
                </a:solidFill>
                <a:effectLst/>
                <a:latin typeface="Arial" panose="020B0604020202020204" pitchFamily="34" charset="0"/>
              </a:rPr>
              <a:t>sodium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carbonate, the salt will be </a:t>
            </a:r>
            <a:r>
              <a:rPr lang="en-AU" b="1" i="0" u="sng" dirty="0" smtClean="0">
                <a:solidFill>
                  <a:srgbClr val="0066CC"/>
                </a:solidFill>
                <a:effectLst/>
                <a:latin typeface="Arial" panose="020B0604020202020204" pitchFamily="34" charset="0"/>
              </a:rPr>
              <a:t>sodium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b="1" i="0" u="sng" dirty="0" smtClean="0">
                <a:solidFill>
                  <a:srgbClr val="E04E50"/>
                </a:solidFill>
                <a:effectLst/>
                <a:latin typeface="Arial" panose="020B0604020202020204" pitchFamily="34" charset="0"/>
              </a:rPr>
              <a:t>chloride</a:t>
            </a:r>
            <a:r>
              <a:rPr lang="en-AU" b="1" i="0" dirty="0" smtClean="0">
                <a:solidFill>
                  <a:srgbClr val="E04E50"/>
                </a:solidFill>
                <a:effectLst/>
                <a:latin typeface="Arial" panose="020B0604020202020204" pitchFamily="34" charset="0"/>
              </a:rPr>
              <a:t>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Finally, add in the other products as specified in the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acid + metal carbonate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equation,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water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carbon dioxide.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Putting that all together gives us: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98500" y="3499535"/>
            <a:ext cx="1082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hydrochloric acid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KaTeX_Main"/>
              </a:rPr>
              <a:t>+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sodium carbonate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KaTeX_Main"/>
              </a:rPr>
              <a:t>→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sodium chloride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KaTeX_Main"/>
              </a:rPr>
              <a:t>+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water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KaTeX_Main"/>
              </a:rPr>
              <a:t>+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carbon dioxide</a:t>
            </a:r>
            <a:endParaRPr lang="en-AU" dirty="0"/>
          </a:p>
        </p:txBody>
      </p:sp>
      <p:pic>
        <p:nvPicPr>
          <p:cNvPr id="13314" name="Picture 2" descr="https://www.educationperfect.com/media/content/German/1452730863.430171g/1452730882312-1554930782260817-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700" y="4314825"/>
            <a:ext cx="38100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920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032015" y="729734"/>
            <a:ext cx="4724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 this lesson we are going to look at how to:</a:t>
            </a:r>
            <a:endParaRPr lang="en-AU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803257"/>
              </p:ext>
            </p:extLst>
          </p:nvPr>
        </p:nvGraphicFramePr>
        <p:xfrm>
          <a:off x="774700" y="1661954"/>
          <a:ext cx="10515600" cy="155448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955288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AU" dirty="0">
                          <a:effectLst/>
                        </a:rPr>
                        <a:t>Identify if a compound is an </a:t>
                      </a:r>
                      <a:r>
                        <a:rPr lang="en-AU" b="1" dirty="0">
                          <a:solidFill>
                            <a:srgbClr val="E04E50"/>
                          </a:solidFill>
                          <a:effectLst/>
                        </a:rPr>
                        <a:t>acid</a:t>
                      </a:r>
                      <a:r>
                        <a:rPr lang="en-AU" dirty="0">
                          <a:effectLst/>
                        </a:rPr>
                        <a:t> or a </a:t>
                      </a:r>
                      <a:r>
                        <a:rPr lang="en-AU" b="1" dirty="0">
                          <a:solidFill>
                            <a:srgbClr val="0066CC"/>
                          </a:solidFill>
                          <a:effectLst/>
                        </a:rPr>
                        <a:t>base,</a:t>
                      </a:r>
                      <a:endParaRPr lang="en-AU" dirty="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624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AU" dirty="0">
                          <a:effectLst/>
                        </a:rPr>
                        <a:t>Identify if an acid reaction is </a:t>
                      </a:r>
                      <a:r>
                        <a:rPr lang="en-AU" b="1" dirty="0">
                          <a:solidFill>
                            <a:srgbClr val="228B22"/>
                          </a:solidFill>
                          <a:effectLst/>
                        </a:rPr>
                        <a:t>acid-base,</a:t>
                      </a:r>
                      <a:r>
                        <a:rPr lang="en-AU" b="1" dirty="0">
                          <a:effectLst/>
                        </a:rPr>
                        <a:t> </a:t>
                      </a:r>
                      <a:r>
                        <a:rPr lang="en-AU" b="1" dirty="0">
                          <a:solidFill>
                            <a:srgbClr val="00A6D5"/>
                          </a:solidFill>
                          <a:effectLst/>
                        </a:rPr>
                        <a:t>acid-carbonate</a:t>
                      </a:r>
                      <a:r>
                        <a:rPr lang="en-AU" dirty="0">
                          <a:effectLst/>
                        </a:rPr>
                        <a:t> or </a:t>
                      </a:r>
                      <a:r>
                        <a:rPr lang="en-AU" b="1" dirty="0">
                          <a:solidFill>
                            <a:srgbClr val="FB6611"/>
                          </a:solidFill>
                          <a:effectLst/>
                        </a:rPr>
                        <a:t>acid-metal,</a:t>
                      </a:r>
                      <a:endParaRPr lang="en-AU" dirty="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268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AU" dirty="0">
                          <a:effectLst/>
                        </a:rPr>
                        <a:t>and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581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AU" dirty="0">
                          <a:effectLst/>
                        </a:rPr>
                        <a:t>Predict the </a:t>
                      </a:r>
                      <a:r>
                        <a:rPr lang="en-AU" b="1" dirty="0">
                          <a:solidFill>
                            <a:srgbClr val="7C0BAE"/>
                          </a:solidFill>
                          <a:effectLst/>
                        </a:rPr>
                        <a:t>products</a:t>
                      </a:r>
                      <a:r>
                        <a:rPr lang="en-AU" dirty="0">
                          <a:effectLst/>
                        </a:rPr>
                        <a:t> of an acid reaction.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024242"/>
                  </a:ext>
                </a:extLst>
              </a:tr>
            </a:tbl>
          </a:graphicData>
        </a:graphic>
      </p:graphicFrame>
      <p:pic>
        <p:nvPicPr>
          <p:cNvPr id="1027" name="Picture 3" descr="https://www.educationperfect.com/media/content/Science/1511823624.370851f/1511823635695-3212333312198267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475" y="1661954"/>
            <a:ext cx="25908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21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12800" y="386140"/>
            <a:ext cx="1031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pH is a measure of how many </a:t>
            </a:r>
            <a:r>
              <a:rPr lang="en-AU" b="1" i="0" dirty="0" smtClean="0">
                <a:solidFill>
                  <a:srgbClr val="FB6611"/>
                </a:solidFill>
                <a:effectLst/>
                <a:latin typeface="Arial" panose="020B0604020202020204" pitchFamily="34" charset="0"/>
              </a:rPr>
              <a:t>hydrogen ions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in a solution. The lower that the pH is, the more hydrogen ions that there are!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 </a:t>
            </a:r>
            <a:r>
              <a:rPr lang="en-AU" b="1" i="0" dirty="0" smtClean="0">
                <a:solidFill>
                  <a:srgbClr val="E04E50"/>
                </a:solidFill>
                <a:effectLst/>
                <a:latin typeface="Arial" panose="020B0604020202020204" pitchFamily="34" charset="0"/>
              </a:rPr>
              <a:t>acid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 substance with a pH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less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than 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KaTeX_Main"/>
              </a:rPr>
              <a:t>7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 Acids tend to be sour, and sting or burn the skin. Some common acids include lemon juice, vinegar and fizzy drinks.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AU" b="1" i="0" dirty="0" smtClean="0">
                <a:solidFill>
                  <a:srgbClr val="0066CC"/>
                </a:solidFill>
                <a:effectLst/>
                <a:latin typeface="Arial" panose="020B0604020202020204" pitchFamily="34" charset="0"/>
              </a:rPr>
              <a:t>base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 substance with a pH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greater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than 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KaTeX_Main"/>
              </a:rPr>
              <a:t>7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 Bases tend to be bitter, and feel slimy. Some common bases include baking soda, limestone and sodium hydroxide.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https://www.educationperfect.com/media/content/Science/1436486304.434621g/1436486270847-958521865-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0" y="3478213"/>
            <a:ext cx="38100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0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8tIkE5CQagA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574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35000" y="1671935"/>
            <a:ext cx="10642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1" i="0" dirty="0" smtClean="0">
                <a:solidFill>
                  <a:srgbClr val="228B22"/>
                </a:solidFill>
                <a:effectLst/>
                <a:latin typeface="Arial" panose="020B0604020202020204" pitchFamily="34" charset="0"/>
              </a:rPr>
              <a:t>Neutralisation reactions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reactions in which </a:t>
            </a:r>
            <a:r>
              <a:rPr lang="en-AU" b="1" i="0" dirty="0" smtClean="0">
                <a:solidFill>
                  <a:srgbClr val="E04E50"/>
                </a:solidFill>
                <a:effectLst/>
                <a:latin typeface="Arial" panose="020B0604020202020204" pitchFamily="34" charset="0"/>
              </a:rPr>
              <a:t>acids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b="1" i="0" dirty="0" smtClean="0">
                <a:solidFill>
                  <a:srgbClr val="0066CC"/>
                </a:solidFill>
                <a:effectLst/>
                <a:latin typeface="Arial" panose="020B0604020202020204" pitchFamily="34" charset="0"/>
              </a:rPr>
              <a:t>bases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react together to form a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salt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water.</a:t>
            </a:r>
            <a:endParaRPr lang="en-A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287" y="2690812"/>
            <a:ext cx="5141915" cy="1106488"/>
          </a:xfrm>
          <a:prstGeom prst="rect">
            <a:avLst/>
          </a:prstGeom>
        </p:spPr>
      </p:pic>
      <p:pic>
        <p:nvPicPr>
          <p:cNvPr id="3074" name="Picture 2" descr="https://www.educationperfect.com/media/content/German/1448251438.417691g/1448251440799-3513602616541832-optimis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702" y="3973754"/>
            <a:ext cx="4330698" cy="288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478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93800" y="862737"/>
            <a:ext cx="10287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228B22"/>
                </a:solidFill>
                <a:effectLst/>
                <a:latin typeface="Arial" panose="020B0604020202020204" pitchFamily="34" charset="0"/>
              </a:rPr>
              <a:t>Neutralisation reactions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have many practical applications in our everyday lives.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As a few examples, they can be used to control the pH of soil and help plants to grow, to relieve indigestion, to keep a swimming pool clean or to soothe a wasp sting.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 descr="https://www.educationperfect.com/media/content/French/1423521083.590841g/1423521125763-581409109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475" y="3187700"/>
            <a:ext cx="37909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www.educationperfect.com/Images/Content/Maths/1372633438283-7866392-optimis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475" y="3106737"/>
            <a:ext cx="38100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823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Qd6FT-IBRp0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05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7400" y="719435"/>
            <a:ext cx="10566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1" i="0" dirty="0" smtClean="0">
                <a:solidFill>
                  <a:srgbClr val="00A6D5"/>
                </a:solidFill>
                <a:effectLst/>
                <a:latin typeface="Arial" panose="020B0604020202020204" pitchFamily="34" charset="0"/>
              </a:rPr>
              <a:t>Acid-carbonate reactions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occur when </a:t>
            </a:r>
            <a:r>
              <a:rPr lang="en-AU" b="1" i="0" dirty="0" smtClean="0">
                <a:solidFill>
                  <a:srgbClr val="E04E50"/>
                </a:solidFill>
                <a:effectLst/>
                <a:latin typeface="Arial" panose="020B0604020202020204" pitchFamily="34" charset="0"/>
              </a:rPr>
              <a:t>acids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react with </a:t>
            </a:r>
            <a:r>
              <a:rPr lang="en-AU" b="1" i="0" dirty="0" smtClean="0">
                <a:solidFill>
                  <a:srgbClr val="0066CC"/>
                </a:solidFill>
                <a:effectLst/>
                <a:latin typeface="Arial" panose="020B0604020202020204" pitchFamily="34" charset="0"/>
              </a:rPr>
              <a:t>carbonates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AU" b="1" i="0" dirty="0" smtClean="0">
                <a:solidFill>
                  <a:srgbClr val="0066CC"/>
                </a:solidFill>
                <a:effectLst/>
                <a:latin typeface="Arial" panose="020B0604020202020204" pitchFamily="34" charset="0"/>
              </a:rPr>
              <a:t>hydrogen carbonates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form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salt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water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carbon dioxide.</a:t>
            </a:r>
            <a:endParaRPr lang="en-AU" dirty="0"/>
          </a:p>
        </p:txBody>
      </p:sp>
      <p:sp>
        <p:nvSpPr>
          <p:cNvPr id="3" name="Rectangle 2"/>
          <p:cNvSpPr/>
          <p:nvPr/>
        </p:nvSpPr>
        <p:spPr>
          <a:xfrm>
            <a:off x="2653552" y="2291834"/>
            <a:ext cx="5538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i="0" dirty="0" smtClean="0">
                <a:solidFill>
                  <a:srgbClr val="E04E50"/>
                </a:solidFill>
                <a:effectLst/>
                <a:latin typeface="Arial" panose="020B0604020202020204" pitchFamily="34" charset="0"/>
              </a:rPr>
              <a:t>acid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KaTeX_Main"/>
              </a:rPr>
              <a:t>+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b="1" i="0" dirty="0" smtClean="0">
                <a:solidFill>
                  <a:srgbClr val="0066CC"/>
                </a:solidFill>
                <a:effectLst/>
                <a:latin typeface="Arial" panose="020B0604020202020204" pitchFamily="34" charset="0"/>
              </a:rPr>
              <a:t>carbonate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KaTeX_Main"/>
              </a:rPr>
              <a:t>→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salt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KaTeX_Main"/>
              </a:rPr>
              <a:t>+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carbon dioxide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KaTeX_Main"/>
              </a:rPr>
              <a:t>+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water</a:t>
            </a:r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1473200" y="3264068"/>
            <a:ext cx="9017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We can test for the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carbon dioxide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by bubbling it through limewater, because it will make the limewater go cloudy.</a:t>
            </a:r>
            <a:endParaRPr lang="en-AU" dirty="0"/>
          </a:p>
        </p:txBody>
      </p:sp>
      <p:pic>
        <p:nvPicPr>
          <p:cNvPr id="5122" name="Picture 2" descr="https://www.educationperfect.com/media/content/Science/1436918887.039381g/1436918876857-1611366723-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75" y="3910399"/>
            <a:ext cx="3810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627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90600" y="977037"/>
            <a:ext cx="1050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i="0" dirty="0" smtClean="0">
                <a:solidFill>
                  <a:srgbClr val="E04E50"/>
                </a:solidFill>
                <a:effectLst/>
                <a:latin typeface="Arial" panose="020B0604020202020204" pitchFamily="34" charset="0"/>
              </a:rPr>
              <a:t>Baking powder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 mixture of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 acid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 carbonate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will react slowly to produce bubbles of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carbon dioxide,</a:t>
            </a:r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which make your baking feel </a:t>
            </a:r>
            <a:r>
              <a:rPr lang="en-AU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light and fluffy.</a:t>
            </a:r>
            <a:endParaRPr lang="en-AU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is an </a:t>
            </a:r>
            <a:r>
              <a:rPr lang="en-AU" b="1" i="0" dirty="0" smtClean="0">
                <a:solidFill>
                  <a:srgbClr val="00A6D5"/>
                </a:solidFill>
                <a:effectLst/>
                <a:latin typeface="Arial" panose="020B0604020202020204" pitchFamily="34" charset="0"/>
              </a:rPr>
              <a:t>acid-carbonate reaction!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09318634.2653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41700" y="3441700"/>
            <a:ext cx="508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6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109</Words>
  <Application>Microsoft Office PowerPoint</Application>
  <PresentationFormat>Widescreen</PresentationFormat>
  <Paragraphs>55</Paragraphs>
  <Slides>19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KaTeX_Main</vt:lpstr>
      <vt:lpstr>Office Theme</vt:lpstr>
      <vt:lpstr>Acid Reactions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Acid Reactions</dc:title>
  <dc:creator>Joseph D'cruz</dc:creator>
  <cp:lastModifiedBy>Joseph D'cruz</cp:lastModifiedBy>
  <cp:revision>3</cp:revision>
  <dcterms:created xsi:type="dcterms:W3CDTF">2020-09-19T08:31:01Z</dcterms:created>
  <dcterms:modified xsi:type="dcterms:W3CDTF">2020-09-27T12:55:21Z</dcterms:modified>
</cp:coreProperties>
</file>